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2"/>
    <p:sldId id="257" r:id="rId33"/>
    <p:sldId id="258" r:id="rId34"/>
    <p:sldId id="259" r:id="rId35"/>
    <p:sldId id="260" r:id="rId36"/>
    <p:sldId id="261" r:id="rId37"/>
    <p:sldId id="262" r:id="rId38"/>
    <p:sldId id="263" r:id="rId39"/>
    <p:sldId id="264" r:id="rId40"/>
    <p:sldId id="265" r:id="rId41"/>
    <p:sldId id="266" r:id="rId42"/>
    <p:sldId id="267" r:id="rId43"/>
    <p:sldId id="268" r:id="rId44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ato" charset="1" panose="020F0502020204030203"/>
      <p:regular r:id="rId10"/>
    </p:embeddedFont>
    <p:embeddedFont>
      <p:font typeface="Lato Bold" charset="1" panose="020F0502020204030203"/>
      <p:regular r:id="rId11"/>
    </p:embeddedFont>
    <p:embeddedFont>
      <p:font typeface="Lato Italics" charset="1" panose="020F0502020204030203"/>
      <p:regular r:id="rId12"/>
    </p:embeddedFont>
    <p:embeddedFont>
      <p:font typeface="Lato Bold Italics" charset="1" panose="020F0502020204030203"/>
      <p:regular r:id="rId13"/>
    </p:embeddedFont>
    <p:embeddedFont>
      <p:font typeface="Poppins" charset="1" panose="00000500000000000000"/>
      <p:regular r:id="rId14"/>
    </p:embeddedFont>
    <p:embeddedFont>
      <p:font typeface="Poppins Bold" charset="1" panose="00000800000000000000"/>
      <p:regular r:id="rId15"/>
    </p:embeddedFont>
    <p:embeddedFont>
      <p:font typeface="Poppins Italics" charset="1" panose="00000500000000000000"/>
      <p:regular r:id="rId16"/>
    </p:embeddedFont>
    <p:embeddedFont>
      <p:font typeface="Poppins Bold Italics" charset="1" panose="00000800000000000000"/>
      <p:regular r:id="rId17"/>
    </p:embeddedFont>
    <p:embeddedFont>
      <p:font typeface="Poppins Thin" charset="1" panose="00000300000000000000"/>
      <p:regular r:id="rId18"/>
    </p:embeddedFont>
    <p:embeddedFont>
      <p:font typeface="Poppins Thin Italics" charset="1" panose="00000300000000000000"/>
      <p:regular r:id="rId19"/>
    </p:embeddedFont>
    <p:embeddedFont>
      <p:font typeface="Poppins Extra-Light" charset="1" panose="00000300000000000000"/>
      <p:regular r:id="rId20"/>
    </p:embeddedFont>
    <p:embeddedFont>
      <p:font typeface="Poppins Extra-Light Italics" charset="1" panose="00000300000000000000"/>
      <p:regular r:id="rId21"/>
    </p:embeddedFont>
    <p:embeddedFont>
      <p:font typeface="Poppins Light" charset="1" panose="00000400000000000000"/>
      <p:regular r:id="rId22"/>
    </p:embeddedFont>
    <p:embeddedFont>
      <p:font typeface="Poppins Light Italics" charset="1" panose="00000400000000000000"/>
      <p:regular r:id="rId23"/>
    </p:embeddedFont>
    <p:embeddedFont>
      <p:font typeface="Poppins Medium" charset="1" panose="00000600000000000000"/>
      <p:regular r:id="rId24"/>
    </p:embeddedFont>
    <p:embeddedFont>
      <p:font typeface="Poppins Medium Italics" charset="1" panose="00000600000000000000"/>
      <p:regular r:id="rId25"/>
    </p:embeddedFont>
    <p:embeddedFont>
      <p:font typeface="Poppins Semi-Bold" charset="1" panose="00000700000000000000"/>
      <p:regular r:id="rId26"/>
    </p:embeddedFont>
    <p:embeddedFont>
      <p:font typeface="Poppins Semi-Bold Italics" charset="1" panose="00000700000000000000"/>
      <p:regular r:id="rId27"/>
    </p:embeddedFont>
    <p:embeddedFont>
      <p:font typeface="Poppins Ultra-Bold" charset="1" panose="00000900000000000000"/>
      <p:regular r:id="rId28"/>
    </p:embeddedFont>
    <p:embeddedFont>
      <p:font typeface="Poppins Ultra-Bold Italics" charset="1" panose="00000900000000000000"/>
      <p:regular r:id="rId29"/>
    </p:embeddedFont>
    <p:embeddedFont>
      <p:font typeface="Poppins Heavy" charset="1" panose="00000A00000000000000"/>
      <p:regular r:id="rId30"/>
    </p:embeddedFont>
    <p:embeddedFont>
      <p:font typeface="Poppins Heavy Italics" charset="1" panose="00000A00000000000000"/>
      <p:regular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slides/slide1.xml" Type="http://schemas.openxmlformats.org/officeDocument/2006/relationships/slide"/><Relationship Id="rId33" Target="slides/slide2.xml" Type="http://schemas.openxmlformats.org/officeDocument/2006/relationships/slide"/><Relationship Id="rId34" Target="slides/slide3.xml" Type="http://schemas.openxmlformats.org/officeDocument/2006/relationships/slide"/><Relationship Id="rId35" Target="slides/slide4.xml" Type="http://schemas.openxmlformats.org/officeDocument/2006/relationships/slide"/><Relationship Id="rId36" Target="slides/slide5.xml" Type="http://schemas.openxmlformats.org/officeDocument/2006/relationships/slide"/><Relationship Id="rId37" Target="slides/slide6.xml" Type="http://schemas.openxmlformats.org/officeDocument/2006/relationships/slide"/><Relationship Id="rId38" Target="slides/slide7.xml" Type="http://schemas.openxmlformats.org/officeDocument/2006/relationships/slide"/><Relationship Id="rId39" Target="slides/slide8.xml" Type="http://schemas.openxmlformats.org/officeDocument/2006/relationships/slide"/><Relationship Id="rId4" Target="theme/theme1.xml" Type="http://schemas.openxmlformats.org/officeDocument/2006/relationships/theme"/><Relationship Id="rId40" Target="slides/slide9.xml" Type="http://schemas.openxmlformats.org/officeDocument/2006/relationships/slide"/><Relationship Id="rId41" Target="slides/slide10.xml" Type="http://schemas.openxmlformats.org/officeDocument/2006/relationships/slide"/><Relationship Id="rId42" Target="slides/slide11.xml" Type="http://schemas.openxmlformats.org/officeDocument/2006/relationships/slide"/><Relationship Id="rId43" Target="slides/slide12.xml" Type="http://schemas.openxmlformats.org/officeDocument/2006/relationships/slide"/><Relationship Id="rId44" Target="slides/slide13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png" Type="http://schemas.openxmlformats.org/officeDocument/2006/relationships/image"/><Relationship Id="rId3" Target="https://github.com/marcosdosea/TreinamentoFlutter/blob/main/Aula07-Layouts%20no%20Flutter/layoutRow.dart" TargetMode="External" Type="http://schemas.openxmlformats.org/officeDocument/2006/relationships/hyperlink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https://github.com/marcosdosea/TreinamentoFlutter/blob/main/Aula07-Layouts%20no%20Flutter/layoutCenter.dart" TargetMode="External" Type="http://schemas.openxmlformats.org/officeDocument/2006/relationships/hyperlink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https://github.com/marcosdosea/TreinamentoFlutter/blob/main/Aula07-Layouts%20no%20Flutter/layoutColumn.dart" TargetMode="External" Type="http://schemas.openxmlformats.org/officeDocument/2006/relationships/hyperlink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1951024" y="8497790"/>
            <a:ext cx="5218171" cy="6164339"/>
            <a:chOff x="0" y="0"/>
            <a:chExt cx="1620126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20126" cy="1913890"/>
            </a:xfrm>
            <a:custGeom>
              <a:avLst/>
              <a:gdLst/>
              <a:ahLst/>
              <a:cxnLst/>
              <a:rect r="r" b="b" t="t" l="l"/>
              <a:pathLst>
                <a:path h="1913890" w="1620126">
                  <a:moveTo>
                    <a:pt x="0" y="0"/>
                  </a:moveTo>
                  <a:lnTo>
                    <a:pt x="0" y="1913890"/>
                  </a:lnTo>
                  <a:lnTo>
                    <a:pt x="1620126" y="1913890"/>
                  </a:lnTo>
                  <a:lnTo>
                    <a:pt x="1620126" y="0"/>
                  </a:lnTo>
                  <a:lnTo>
                    <a:pt x="0" y="0"/>
                  </a:lnTo>
                  <a:close/>
                  <a:moveTo>
                    <a:pt x="1559166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559166" y="59690"/>
                  </a:lnTo>
                  <a:lnTo>
                    <a:pt x="1559166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785151" y="4571985"/>
            <a:ext cx="12859928" cy="11811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8401"/>
              </a:lnSpc>
            </a:pPr>
            <a:r>
              <a:rPr lang="en-US" sz="8001" spc="400">
                <a:solidFill>
                  <a:srgbClr val="2B4A9D"/>
                </a:solidFill>
                <a:latin typeface="Poppins Bold"/>
              </a:rPr>
              <a:t>Layouts no Flutter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151" y="7260387"/>
            <a:ext cx="12616379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480"/>
              </a:lnSpc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Apresentado por: Eliane Dantas e Natalia Costa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4134433" y="1004889"/>
            <a:ext cx="12993464" cy="2102579"/>
          </a:xfrm>
          <a:custGeom>
            <a:avLst/>
            <a:gdLst/>
            <a:ahLst/>
            <a:cxnLst/>
            <a:rect r="r" b="b" t="t" l="l"/>
            <a:pathLst>
              <a:path h="2102579" w="12993464">
                <a:moveTo>
                  <a:pt x="0" y="0"/>
                </a:moveTo>
                <a:lnTo>
                  <a:pt x="12993465" y="0"/>
                </a:lnTo>
                <a:lnTo>
                  <a:pt x="12993465" y="2102578"/>
                </a:lnTo>
                <a:lnTo>
                  <a:pt x="0" y="210257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364051" y="1635964"/>
            <a:ext cx="3673123" cy="6651331"/>
          </a:xfrm>
          <a:custGeom>
            <a:avLst/>
            <a:gdLst/>
            <a:ahLst/>
            <a:cxnLst/>
            <a:rect r="r" b="b" t="t" l="l"/>
            <a:pathLst>
              <a:path h="6651331" w="3673123">
                <a:moveTo>
                  <a:pt x="0" y="0"/>
                </a:moveTo>
                <a:lnTo>
                  <a:pt x="3673123" y="0"/>
                </a:lnTo>
                <a:lnTo>
                  <a:pt x="3673123" y="6651331"/>
                </a:lnTo>
                <a:lnTo>
                  <a:pt x="0" y="66513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Row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17697" y="2016125"/>
            <a:ext cx="9352982" cy="6178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Usamos esse Widget para alinhamento horizontal, utilizando as seguintes propriedades: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mainAxisAlignment: alinha os filhos no eixo principal.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crossAxisAlignment: alinha os filhos no eixo transversal.</a:t>
            </a:r>
          </a:p>
          <a:p>
            <a:pPr algn="just">
              <a:lnSpc>
                <a:spcPts val="4900"/>
              </a:lnSpc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Em um Widget Row o eixo principal é horizontal e o eixo transversal é vertical.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70680" y="8120840"/>
            <a:ext cx="8317320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07 - Layout row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&lt;https://www.devmedia.com.br/flutter-criando-layouts-com-center-column-e-row/40743&gt;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875533" y="1932320"/>
            <a:ext cx="3542323" cy="6422359"/>
          </a:xfrm>
          <a:custGeom>
            <a:avLst/>
            <a:gdLst/>
            <a:ahLst/>
            <a:cxnLst/>
            <a:rect r="r" b="b" t="t" l="l"/>
            <a:pathLst>
              <a:path h="6422359" w="3542323">
                <a:moveTo>
                  <a:pt x="0" y="0"/>
                </a:moveTo>
                <a:lnTo>
                  <a:pt x="3542323" y="0"/>
                </a:lnTo>
                <a:lnTo>
                  <a:pt x="3542323" y="6422360"/>
                </a:lnTo>
                <a:lnTo>
                  <a:pt x="0" y="64223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682" t="-2219" r="-2682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282017"/>
            <a:ext cx="8115300" cy="24175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26"/>
              </a:lnSpc>
            </a:pPr>
            <a:r>
              <a:rPr lang="en-US" sz="3447" spc="344">
                <a:solidFill>
                  <a:srgbClr val="000000"/>
                </a:solidFill>
                <a:latin typeface="Lato"/>
              </a:rPr>
              <a:t>No exemplo disponível </a:t>
            </a:r>
            <a:r>
              <a:rPr lang="en-US" sz="3447" spc="344" u="sng">
                <a:solidFill>
                  <a:srgbClr val="5271FF"/>
                </a:solidFill>
                <a:latin typeface="Lato"/>
                <a:hlinkClick r:id="rId3" tooltip="https://github.com/marcosdosea/TreinamentoFlutter/blob/main/Aula07-Layouts%20no%20Flutter/layoutRow.dart"/>
              </a:rPr>
              <a:t>aqui</a:t>
            </a:r>
            <a:r>
              <a:rPr lang="en-US" sz="3447" spc="344">
                <a:solidFill>
                  <a:srgbClr val="000000"/>
                </a:solidFill>
                <a:latin typeface="Lato"/>
              </a:rPr>
              <a:t>, usamos Row para exibir três imagens em uma tela do app, uma ao lado da outra.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Row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162571" y="8547423"/>
            <a:ext cx="4968247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08 - Execução row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892491" y="3135255"/>
            <a:ext cx="6480567" cy="3867265"/>
          </a:xfrm>
          <a:custGeom>
            <a:avLst/>
            <a:gdLst/>
            <a:ahLst/>
            <a:cxnLst/>
            <a:rect r="r" b="b" t="t" l="l"/>
            <a:pathLst>
              <a:path h="3867265" w="6480567">
                <a:moveTo>
                  <a:pt x="0" y="0"/>
                </a:moveTo>
                <a:lnTo>
                  <a:pt x="6480568" y="0"/>
                </a:lnTo>
                <a:lnTo>
                  <a:pt x="6480568" y="3867265"/>
                </a:lnTo>
                <a:lnTo>
                  <a:pt x="0" y="386726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Container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1455" y="1631950"/>
            <a:ext cx="9352982" cy="679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A classe Container é um widget de conveniência que combina pintura, posicionamento e dimensionamento comuns de widgets.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Uma classe Container pode ser usada para armazenar um ou mais widgets e posicioná-los na tela de acordo com nossa conveniência.</a:t>
            </a:r>
          </a:p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Basicamente, um contêiner é como uma caixa para armazenar o conteúdo.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2013" y="7450925"/>
            <a:ext cx="8055987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09 - Container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&lt;https://www.darttutorial.org/flutter-tutorial/flutter-container/&gt;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Referências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16673" y="1617218"/>
            <a:ext cx="16442627" cy="69382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"/>
              </a:rPr>
              <a:t>DIAS, R.</a:t>
            </a:r>
            <a:r>
              <a:rPr lang="en-US" sz="2799" spc="139">
                <a:solidFill>
                  <a:srgbClr val="000000"/>
                </a:solidFill>
                <a:latin typeface="Poppins Bold"/>
              </a:rPr>
              <a:t> Flutter: Criando layouts com Center, Column e Row.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&lt;https://www.devmedia.com.br/flutter-criando-layouts-com-center-column-e-row/40743&gt;. Acesso em: 7 mar. 2024.</a:t>
            </a:r>
          </a:p>
          <a:p>
            <a:pPr algn="just">
              <a:lnSpc>
                <a:spcPts val="4227"/>
              </a:lnSpc>
            </a:pPr>
          </a:p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 Bold"/>
              </a:rPr>
              <a:t>Classe de contêiner em Flutter – Acervo Lima.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&lt;https://acervolima.com/classe-de-conteiner-em-flutter/&gt;. Acesso em: 7 mar. 2024.</a:t>
            </a:r>
          </a:p>
          <a:p>
            <a:pPr algn="just">
              <a:lnSpc>
                <a:spcPts val="4227"/>
              </a:lnSpc>
            </a:pPr>
          </a:p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 Bold"/>
              </a:rPr>
              <a:t>Building user interfaces with Flutter.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&lt;https://docs.flutter.dev/ui&gt;. Acesso em: 7 mar. 2024.</a:t>
            </a:r>
          </a:p>
          <a:p>
            <a:pPr algn="just">
              <a:lnSpc>
                <a:spcPts val="4227"/>
              </a:lnSpc>
            </a:pPr>
          </a:p>
          <a:p>
            <a:pPr algn="just">
              <a:lnSpc>
                <a:spcPts val="4227"/>
              </a:lnSpc>
            </a:pPr>
            <a:r>
              <a:rPr lang="en-US" sz="2799" spc="139">
                <a:solidFill>
                  <a:srgbClr val="000000"/>
                </a:solidFill>
                <a:latin typeface="Poppins Bold"/>
              </a:rPr>
              <a:t>Flutter Container.</a:t>
            </a:r>
            <a:r>
              <a:rPr lang="en-US" sz="2799" spc="139">
                <a:solidFill>
                  <a:srgbClr val="000000"/>
                </a:solidFill>
                <a:latin typeface="Poppins"/>
              </a:rPr>
              <a:t> Disponível em: &lt;https://www.darttutorial.org/flutter-tutorial/flutter-container/&gt;. Acesso em: 8 mar. 2024.</a:t>
            </a:r>
          </a:p>
        </p:txBody>
      </p:sp>
      <p:grpSp>
        <p:nvGrpSpPr>
          <p:cNvPr name="Group 4" id="4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6816" y="0"/>
            <a:ext cx="452408" cy="10287000"/>
            <a:chOff x="0" y="0"/>
            <a:chExt cx="165040" cy="375272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5040" cy="3752726"/>
            </a:xfrm>
            <a:custGeom>
              <a:avLst/>
              <a:gdLst/>
              <a:ahLst/>
              <a:cxnLst/>
              <a:rect r="r" b="b" t="t" l="l"/>
              <a:pathLst>
                <a:path h="3752726" w="165040">
                  <a:moveTo>
                    <a:pt x="0" y="0"/>
                  </a:moveTo>
                  <a:lnTo>
                    <a:pt x="165040" y="0"/>
                  </a:lnTo>
                  <a:lnTo>
                    <a:pt x="165040" y="3752726"/>
                  </a:lnTo>
                  <a:lnTo>
                    <a:pt x="0" y="3752726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-2700000">
            <a:off x="12190278" y="55428"/>
            <a:ext cx="10176144" cy="10176144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12628620" y="445887"/>
            <a:ext cx="9395227" cy="9395227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8" id="8"/>
          <p:cNvGrpSpPr/>
          <p:nvPr/>
        </p:nvGrpSpPr>
        <p:grpSpPr>
          <a:xfrm rot="2700000">
            <a:off x="11524419" y="8043030"/>
            <a:ext cx="6164339" cy="6164339"/>
            <a:chOff x="0" y="0"/>
            <a:chExt cx="1913890" cy="191389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0" id="10"/>
          <p:cNvGrpSpPr/>
          <p:nvPr/>
        </p:nvGrpSpPr>
        <p:grpSpPr>
          <a:xfrm rot="2700000">
            <a:off x="11524419" y="-3920369"/>
            <a:ext cx="6164339" cy="6164339"/>
            <a:chOff x="0" y="0"/>
            <a:chExt cx="1913890" cy="191389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-5400000">
            <a:off x="4980926" y="-2587876"/>
            <a:ext cx="1629197" cy="7951652"/>
            <a:chOff x="0" y="0"/>
            <a:chExt cx="2354580" cy="11492046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353310" cy="11492046"/>
            </a:xfrm>
            <a:custGeom>
              <a:avLst/>
              <a:gdLst/>
              <a:ahLst/>
              <a:cxnLst/>
              <a:rect r="r" b="b" t="t" l="l"/>
              <a:pathLst>
                <a:path h="11492046" w="2353310">
                  <a:moveTo>
                    <a:pt x="784860" y="11424736"/>
                  </a:moveTo>
                  <a:cubicBezTo>
                    <a:pt x="905510" y="11465376"/>
                    <a:pt x="1042670" y="11492046"/>
                    <a:pt x="1177290" y="11492046"/>
                  </a:cubicBezTo>
                  <a:cubicBezTo>
                    <a:pt x="1311910" y="11492046"/>
                    <a:pt x="1441450" y="11469186"/>
                    <a:pt x="1560830" y="11428546"/>
                  </a:cubicBezTo>
                  <a:cubicBezTo>
                    <a:pt x="1563370" y="11427276"/>
                    <a:pt x="1565910" y="11427276"/>
                    <a:pt x="1568450" y="11426006"/>
                  </a:cubicBezTo>
                  <a:cubicBezTo>
                    <a:pt x="2016760" y="11263446"/>
                    <a:pt x="2346960" y="10834186"/>
                    <a:pt x="2353310" y="10306003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10298100"/>
                  </a:lnTo>
                  <a:cubicBezTo>
                    <a:pt x="6350" y="10836726"/>
                    <a:pt x="331470" y="11265986"/>
                    <a:pt x="784860" y="11424736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2123218" y="878380"/>
            <a:ext cx="7020782" cy="8952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FFFFFF"/>
                </a:solidFill>
                <a:latin typeface="Poppins Ultra-Bold"/>
              </a:rPr>
              <a:t>AGENDA</a:t>
            </a:r>
          </a:p>
        </p:txBody>
      </p:sp>
      <p:grpSp>
        <p:nvGrpSpPr>
          <p:cNvPr name="Group 15" id="15"/>
          <p:cNvGrpSpPr/>
          <p:nvPr/>
        </p:nvGrpSpPr>
        <p:grpSpPr>
          <a:xfrm rot="-5400000">
            <a:off x="568482" y="2554884"/>
            <a:ext cx="829509" cy="1966473"/>
            <a:chOff x="0" y="0"/>
            <a:chExt cx="2354580" cy="558188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7" id="17"/>
          <p:cNvGrpSpPr/>
          <p:nvPr/>
        </p:nvGrpSpPr>
        <p:grpSpPr>
          <a:xfrm rot="-5400000">
            <a:off x="568482" y="3884156"/>
            <a:ext cx="829509" cy="1966473"/>
            <a:chOff x="0" y="0"/>
            <a:chExt cx="2354580" cy="5581882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9" id="19"/>
          <p:cNvGrpSpPr/>
          <p:nvPr/>
        </p:nvGrpSpPr>
        <p:grpSpPr>
          <a:xfrm rot="-5400000">
            <a:off x="568482" y="5213428"/>
            <a:ext cx="829509" cy="1966473"/>
            <a:chOff x="0" y="0"/>
            <a:chExt cx="2354580" cy="558188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2123218" y="3176705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Introdução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123858" y="7195202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Row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2123218" y="5855352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Column</a:t>
            </a:r>
          </a:p>
        </p:txBody>
      </p:sp>
      <p:grpSp>
        <p:nvGrpSpPr>
          <p:cNvPr name="Group 24" id="24"/>
          <p:cNvGrpSpPr/>
          <p:nvPr/>
        </p:nvGrpSpPr>
        <p:grpSpPr>
          <a:xfrm rot="-5400000">
            <a:off x="568482" y="6538237"/>
            <a:ext cx="829509" cy="1966473"/>
            <a:chOff x="0" y="0"/>
            <a:chExt cx="2354580" cy="5581882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2123858" y="8535052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Container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2123858" y="4516029"/>
            <a:ext cx="7343333" cy="60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900"/>
              </a:lnSpc>
            </a:pPr>
            <a:r>
              <a:rPr lang="en-US" sz="3500" spc="350">
                <a:solidFill>
                  <a:srgbClr val="2B4A9D"/>
                </a:solidFill>
                <a:latin typeface="Lato Bold"/>
              </a:rPr>
              <a:t>Center</a:t>
            </a:r>
          </a:p>
        </p:txBody>
      </p:sp>
      <p:grpSp>
        <p:nvGrpSpPr>
          <p:cNvPr name="Group 28" id="28"/>
          <p:cNvGrpSpPr/>
          <p:nvPr/>
        </p:nvGrpSpPr>
        <p:grpSpPr>
          <a:xfrm rot="-5400000">
            <a:off x="568482" y="7863045"/>
            <a:ext cx="829509" cy="1966473"/>
            <a:chOff x="0" y="0"/>
            <a:chExt cx="2354580" cy="5581882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2353310" cy="5581882"/>
            </a:xfrm>
            <a:custGeom>
              <a:avLst/>
              <a:gdLst/>
              <a:ahLst/>
              <a:cxnLst/>
              <a:rect r="r" b="b" t="t" l="l"/>
              <a:pathLst>
                <a:path h="5581882" w="2353310">
                  <a:moveTo>
                    <a:pt x="784860" y="5514572"/>
                  </a:moveTo>
                  <a:cubicBezTo>
                    <a:pt x="905510" y="5555212"/>
                    <a:pt x="1042670" y="5581882"/>
                    <a:pt x="1177290" y="5581882"/>
                  </a:cubicBezTo>
                  <a:cubicBezTo>
                    <a:pt x="1311910" y="5581882"/>
                    <a:pt x="1441450" y="5559022"/>
                    <a:pt x="1560830" y="5518382"/>
                  </a:cubicBezTo>
                  <a:cubicBezTo>
                    <a:pt x="1563370" y="5517112"/>
                    <a:pt x="1565910" y="5517112"/>
                    <a:pt x="1568450" y="5515842"/>
                  </a:cubicBezTo>
                  <a:cubicBezTo>
                    <a:pt x="2016760" y="5353282"/>
                    <a:pt x="2346960" y="4924022"/>
                    <a:pt x="2353310" y="4414024"/>
                  </a:cubicBezTo>
                  <a:lnTo>
                    <a:pt x="2353310" y="0"/>
                  </a:lnTo>
                  <a:lnTo>
                    <a:pt x="0" y="0"/>
                  </a:lnTo>
                  <a:lnTo>
                    <a:pt x="0" y="4410668"/>
                  </a:lnTo>
                  <a:cubicBezTo>
                    <a:pt x="6350" y="4926562"/>
                    <a:pt x="331470" y="5355822"/>
                    <a:pt x="784860" y="5514572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328456" y="2105510"/>
            <a:ext cx="7345479" cy="6075980"/>
          </a:xfrm>
          <a:custGeom>
            <a:avLst/>
            <a:gdLst/>
            <a:ahLst/>
            <a:cxnLst/>
            <a:rect r="r" b="b" t="t" l="l"/>
            <a:pathLst>
              <a:path h="6075980" w="7345479">
                <a:moveTo>
                  <a:pt x="0" y="0"/>
                </a:moveTo>
                <a:lnTo>
                  <a:pt x="7345478" y="0"/>
                </a:lnTo>
                <a:lnTo>
                  <a:pt x="7345478" y="6075980"/>
                </a:lnTo>
                <a:lnTo>
                  <a:pt x="0" y="60759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Introdução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452" y="2285321"/>
            <a:ext cx="9987774" cy="308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No geral, o layout de uma tela é composto por Widgets visíveis, como barras de menu, painéis, imagens etc., e também por Widgets invisíveis, como linhas, colunas e grades.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5452" y="5717690"/>
            <a:ext cx="9987774" cy="2463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755651" indent="-377825" lvl="1">
              <a:lnSpc>
                <a:spcPts val="4900"/>
              </a:lnSpc>
              <a:buFont typeface="Arial"/>
              <a:buChar char="•"/>
            </a:pPr>
            <a:r>
              <a:rPr lang="en-US" sz="3500" spc="350">
                <a:solidFill>
                  <a:srgbClr val="000000"/>
                </a:solidFill>
                <a:latin typeface="Lato"/>
              </a:rPr>
              <a:t>Esses Widgets invisíveis usamos para organizar a tela, alinhando os Widgets visíveis e delimitando o espaço que eles ocupam.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13225" y="8133865"/>
            <a:ext cx="8174775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01 - Layouts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&lt;https://www.devmedia.com.br/flutter-criando-layouts-com-center-column-e-row/40743&gt;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321994" y="1708150"/>
            <a:ext cx="3876025" cy="6405886"/>
          </a:xfrm>
          <a:custGeom>
            <a:avLst/>
            <a:gdLst/>
            <a:ahLst/>
            <a:cxnLst/>
            <a:rect r="r" b="b" t="t" l="l"/>
            <a:pathLst>
              <a:path h="6405886" w="3876025">
                <a:moveTo>
                  <a:pt x="0" y="0"/>
                </a:moveTo>
                <a:lnTo>
                  <a:pt x="3876025" y="0"/>
                </a:lnTo>
                <a:lnTo>
                  <a:pt x="3876025" y="6405886"/>
                </a:lnTo>
                <a:lnTo>
                  <a:pt x="0" y="640588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Center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86420" y="2194018"/>
            <a:ext cx="10045594" cy="6167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Centraliza todos os seus Widgets filhos. E para customizar a forma como essa centralização ocorre, podemos usar propriedades que determinam as dimensões de Center.</a:t>
            </a:r>
          </a:p>
          <a:p>
            <a:pPr algn="just" marL="1381764" indent="-460588" lvl="2">
              <a:lnSpc>
                <a:spcPts val="4480"/>
              </a:lnSpc>
              <a:buFont typeface="Arial"/>
              <a:buChar char="⚬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heightFactor: Se o valor não for nulo, define a altura de Center pela altura do filho multiplicado por esse valor.</a:t>
            </a:r>
          </a:p>
          <a:p>
            <a:pPr algn="just" marL="1381764" indent="-460588" lvl="2">
              <a:lnSpc>
                <a:spcPts val="4480"/>
              </a:lnSpc>
              <a:buFont typeface="Arial"/>
              <a:buChar char="⚬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widthFactor: Se o valor não for nulo, define a largura de Center pela largura do filho multiplicado por esse valor.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2013" y="8001711"/>
            <a:ext cx="8055987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02 - Layout center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&lt;https://www.devmedia.com.br/flutter-criando-layouts-com-center-column-e-row/40743&gt;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485226" y="1819761"/>
            <a:ext cx="7764879" cy="4081271"/>
          </a:xfrm>
          <a:custGeom>
            <a:avLst/>
            <a:gdLst/>
            <a:ahLst/>
            <a:cxnLst/>
            <a:rect r="r" b="b" t="t" l="l"/>
            <a:pathLst>
              <a:path h="4081271" w="7764879">
                <a:moveTo>
                  <a:pt x="0" y="0"/>
                </a:moveTo>
                <a:lnTo>
                  <a:pt x="7764879" y="0"/>
                </a:lnTo>
                <a:lnTo>
                  <a:pt x="7764879" y="4081271"/>
                </a:lnTo>
                <a:lnTo>
                  <a:pt x="0" y="408127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2537293" y="1962273"/>
            <a:ext cx="3159184" cy="5757499"/>
          </a:xfrm>
          <a:custGeom>
            <a:avLst/>
            <a:gdLst/>
            <a:ahLst/>
            <a:cxnLst/>
            <a:rect r="r" b="b" t="t" l="l"/>
            <a:pathLst>
              <a:path h="5757499" w="3159184">
                <a:moveTo>
                  <a:pt x="0" y="0"/>
                </a:moveTo>
                <a:lnTo>
                  <a:pt x="3159185" y="0"/>
                </a:lnTo>
                <a:lnTo>
                  <a:pt x="3159185" y="5757499"/>
                </a:lnTo>
                <a:lnTo>
                  <a:pt x="0" y="5757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Center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632762" y="8000998"/>
            <a:ext cx="4968247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03 - Execução center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73779" y="6784880"/>
            <a:ext cx="9987774" cy="2233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90882" indent="-345441" lvl="1">
              <a:lnSpc>
                <a:spcPts val="4480"/>
              </a:lnSpc>
              <a:buFont typeface="Arial"/>
              <a:buChar char="•"/>
            </a:pPr>
            <a:r>
              <a:rPr lang="en-US" sz="3200" spc="320">
                <a:solidFill>
                  <a:srgbClr val="000000"/>
                </a:solidFill>
                <a:latin typeface="Lato"/>
              </a:rPr>
              <a:t>Neste exemplo, a propriedade heightFactor define a altura de Center multiplicando seu valor(2) pela altura do Text filho.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17570" y="6037204"/>
            <a:ext cx="7087980" cy="382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80"/>
              </a:lnSpc>
              <a:spcBef>
                <a:spcPct val="0"/>
              </a:spcBef>
            </a:pPr>
            <a:r>
              <a:rPr lang="en-US" sz="2200" spc="220">
                <a:solidFill>
                  <a:srgbClr val="000000"/>
                </a:solidFill>
                <a:latin typeface="Lato"/>
              </a:rPr>
              <a:t>Código completo disponível em: &lt;</a:t>
            </a:r>
            <a:r>
              <a:rPr lang="en-US" sz="2200" spc="220" u="sng">
                <a:solidFill>
                  <a:srgbClr val="5271FF"/>
                </a:solidFill>
                <a:latin typeface="Lato"/>
                <a:hlinkClick r:id="rId4" tooltip="https://github.com/marcosdosea/TreinamentoFlutter/blob/main/Aula07-Layouts%20no%20Flutter/layoutCenter.dart"/>
              </a:rPr>
              <a:t>Link github</a:t>
            </a:r>
            <a:r>
              <a:rPr lang="en-US" sz="2200" spc="220">
                <a:solidFill>
                  <a:srgbClr val="000000"/>
                </a:solidFill>
                <a:latin typeface="Lato"/>
              </a:rPr>
              <a:t>&gt;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2942193" y="4921662"/>
            <a:ext cx="8366121" cy="1836043"/>
          </a:xfrm>
          <a:custGeom>
            <a:avLst/>
            <a:gdLst/>
            <a:ahLst/>
            <a:cxnLst/>
            <a:rect r="r" b="b" t="t" l="l"/>
            <a:pathLst>
              <a:path h="1836043" w="8366121">
                <a:moveTo>
                  <a:pt x="0" y="0"/>
                </a:moveTo>
                <a:lnTo>
                  <a:pt x="8366121" y="0"/>
                </a:lnTo>
                <a:lnTo>
                  <a:pt x="8366121" y="1836044"/>
                </a:lnTo>
                <a:lnTo>
                  <a:pt x="0" y="1836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816673" y="2351499"/>
            <a:ext cx="12617161" cy="1807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26"/>
              </a:lnSpc>
            </a:pPr>
            <a:r>
              <a:rPr lang="en-US" sz="3447" spc="344">
                <a:solidFill>
                  <a:srgbClr val="000000"/>
                </a:solidFill>
                <a:latin typeface="Lato"/>
              </a:rPr>
              <a:t>Podemos ver na Figura 4 que a altura de Row é o dobro da altura de Text, conforme foi definido pela propriedade heightFactor.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097260" y="7234175"/>
            <a:ext cx="8055987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04 - HeightFactor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&lt;https://www.devmedia.com.br/flutter-criando-layouts-com-center-column-e-row/40743&gt;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Center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2343851" y="1635964"/>
            <a:ext cx="3705064" cy="6709170"/>
          </a:xfrm>
          <a:custGeom>
            <a:avLst/>
            <a:gdLst/>
            <a:ahLst/>
            <a:cxnLst/>
            <a:rect r="r" b="b" t="t" l="l"/>
            <a:pathLst>
              <a:path h="6709170" w="3705064">
                <a:moveTo>
                  <a:pt x="0" y="0"/>
                </a:moveTo>
                <a:lnTo>
                  <a:pt x="3705064" y="0"/>
                </a:lnTo>
                <a:lnTo>
                  <a:pt x="3705064" y="6709170"/>
                </a:lnTo>
                <a:lnTo>
                  <a:pt x="0" y="670917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Column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41455" y="1641475"/>
            <a:ext cx="9590558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60"/>
              </a:lnSpc>
            </a:pPr>
            <a:r>
              <a:rPr lang="en-US" sz="3400" spc="340">
                <a:solidFill>
                  <a:srgbClr val="000000"/>
                </a:solidFill>
                <a:latin typeface="Lato"/>
              </a:rPr>
              <a:t>Com esse Widget alinhamos os Widgets na tela do app no sentido vertical, como se fizessem parte de uma coluna.</a:t>
            </a:r>
          </a:p>
          <a:p>
            <a:pPr algn="just">
              <a:lnSpc>
                <a:spcPts val="4760"/>
              </a:lnSpc>
            </a:pPr>
            <a:r>
              <a:rPr lang="en-US" sz="3400" spc="340">
                <a:solidFill>
                  <a:srgbClr val="000000"/>
                </a:solidFill>
                <a:latin typeface="Lato"/>
              </a:rPr>
              <a:t>Para customizar esse alinhamento utilizamos as seguintes propriedades:</a:t>
            </a:r>
          </a:p>
          <a:p>
            <a:pPr algn="just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sz="3400" spc="340">
                <a:solidFill>
                  <a:srgbClr val="000000"/>
                </a:solidFill>
                <a:latin typeface="Lato"/>
              </a:rPr>
              <a:t>mainAxisAlignment: que alinha os filhos no eixo principal.</a:t>
            </a:r>
          </a:p>
          <a:p>
            <a:pPr algn="just" marL="734061" indent="-367031" lvl="1">
              <a:lnSpc>
                <a:spcPts val="4760"/>
              </a:lnSpc>
              <a:buFont typeface="Arial"/>
              <a:buChar char="•"/>
            </a:pPr>
            <a:r>
              <a:rPr lang="en-US" sz="3400" spc="340">
                <a:solidFill>
                  <a:srgbClr val="000000"/>
                </a:solidFill>
                <a:latin typeface="Lato"/>
              </a:rPr>
              <a:t>crossAxisAlignment: que alinha os filhos no eixo transversal</a:t>
            </a:r>
          </a:p>
          <a:p>
            <a:pPr algn="just">
              <a:lnSpc>
                <a:spcPts val="4760"/>
              </a:lnSpc>
            </a:pPr>
            <a:r>
              <a:rPr lang="en-US" sz="3400" spc="340">
                <a:solidFill>
                  <a:srgbClr val="000000"/>
                </a:solidFill>
                <a:latin typeface="Lato"/>
              </a:rPr>
              <a:t>Em um Widget Column o eixo principal é vertical e o eixo transversal é horizontal.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32013" y="8001711"/>
            <a:ext cx="8055987" cy="1108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05 - Layout column</a:t>
            </a:r>
          </a:p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Fonte: &lt;https://www.devmedia.com.br/flutter-criando-layouts-com-center-column-e-row/40743&gt;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4" id="4"/>
          <p:cNvSpPr/>
          <p:nvPr/>
        </p:nvSpPr>
        <p:spPr>
          <a:xfrm flipH="false" flipV="false" rot="0">
            <a:off x="1028700" y="4511950"/>
            <a:ext cx="13449758" cy="1617514"/>
          </a:xfrm>
          <a:custGeom>
            <a:avLst/>
            <a:gdLst/>
            <a:ahLst/>
            <a:cxnLst/>
            <a:rect r="r" b="b" t="t" l="l"/>
            <a:pathLst>
              <a:path h="1617514" w="13449758">
                <a:moveTo>
                  <a:pt x="0" y="0"/>
                </a:moveTo>
                <a:lnTo>
                  <a:pt x="13449758" y="0"/>
                </a:lnTo>
                <a:lnTo>
                  <a:pt x="13449758" y="1617514"/>
                </a:lnTo>
                <a:lnTo>
                  <a:pt x="0" y="16175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460" t="-263700" r="-61006" b="-573928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8700" y="6873797"/>
            <a:ext cx="13449758" cy="2748211"/>
          </a:xfrm>
          <a:custGeom>
            <a:avLst/>
            <a:gdLst/>
            <a:ahLst/>
            <a:cxnLst/>
            <a:rect r="r" b="b" t="t" l="l"/>
            <a:pathLst>
              <a:path h="2748211" w="13449758">
                <a:moveTo>
                  <a:pt x="0" y="0"/>
                </a:moveTo>
                <a:lnTo>
                  <a:pt x="13449758" y="0"/>
                </a:lnTo>
                <a:lnTo>
                  <a:pt x="13449758" y="2748211"/>
                </a:lnTo>
                <a:lnTo>
                  <a:pt x="0" y="274821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39992" t="-287621" r="-61940" b="-168276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Column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1578814"/>
            <a:ext cx="16230600" cy="2734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 spc="260">
                <a:solidFill>
                  <a:srgbClr val="000000"/>
                </a:solidFill>
                <a:latin typeface="Lato"/>
              </a:rPr>
              <a:t>Criação de layout com Column e três widgets images, disponível em: &lt;</a:t>
            </a:r>
            <a:r>
              <a:rPr lang="en-US" sz="2600" spc="260" u="sng">
                <a:solidFill>
                  <a:srgbClr val="5271FF"/>
                </a:solidFill>
                <a:latin typeface="Lato"/>
                <a:hlinkClick r:id="rId3" tooltip="https://github.com/marcosdosea/TreinamentoFlutter/blob/main/Aula07-Layouts%20no%20Flutter/layoutColumn.dart"/>
              </a:rPr>
              <a:t>Link github</a:t>
            </a:r>
            <a:r>
              <a:rPr lang="en-US" sz="2600" spc="260">
                <a:solidFill>
                  <a:srgbClr val="000000"/>
                </a:solidFill>
                <a:latin typeface="Lato"/>
              </a:rPr>
              <a:t>&gt;.</a:t>
            </a:r>
          </a:p>
          <a:p>
            <a:pPr algn="just" marL="561345" indent="-280673" lvl="1">
              <a:lnSpc>
                <a:spcPts val="3640"/>
              </a:lnSpc>
              <a:buFont typeface="Arial"/>
              <a:buChar char="•"/>
            </a:pPr>
            <a:r>
              <a:rPr lang="en-US" sz="2600" spc="260">
                <a:solidFill>
                  <a:srgbClr val="000000"/>
                </a:solidFill>
                <a:latin typeface="Lato"/>
              </a:rPr>
              <a:t>Para utilizarmos imagens em projetos Flutter, conforme o exemplo acima, temos que criar um diretório chamado images na raiz do projeto e copiar para ele as </a:t>
            </a:r>
            <a:r>
              <a:rPr lang="en-US" sz="2600" spc="260">
                <a:solidFill>
                  <a:srgbClr val="000000"/>
                </a:solidFill>
                <a:latin typeface="Lato Bold"/>
              </a:rPr>
              <a:t>imagens</a:t>
            </a:r>
            <a:r>
              <a:rPr lang="en-US" sz="2600" spc="260">
                <a:solidFill>
                  <a:srgbClr val="000000"/>
                </a:solidFill>
                <a:latin typeface="Lato"/>
              </a:rPr>
              <a:t> que queremos usar. Também precisamos alterar o arquivo </a:t>
            </a:r>
            <a:r>
              <a:rPr lang="en-US" sz="2600" spc="260">
                <a:solidFill>
                  <a:srgbClr val="000000"/>
                </a:solidFill>
                <a:latin typeface="Lato Bold"/>
              </a:rPr>
              <a:t>pubspec.yaml</a:t>
            </a:r>
            <a:r>
              <a:rPr lang="en-US" sz="2600" spc="260">
                <a:solidFill>
                  <a:srgbClr val="000000"/>
                </a:solidFill>
                <a:latin typeface="Lato"/>
              </a:rPr>
              <a:t> no diretório raiz.</a:t>
            </a:r>
          </a:p>
          <a:p>
            <a:pPr algn="just">
              <a:lnSpc>
                <a:spcPts val="3640"/>
              </a:lnSpc>
            </a:pPr>
          </a:p>
          <a:p>
            <a:pPr algn="just">
              <a:lnSpc>
                <a:spcPts val="3640"/>
              </a:lnSpc>
            </a:pPr>
            <a:r>
              <a:rPr lang="en-US" sz="2600" spc="260">
                <a:solidFill>
                  <a:srgbClr val="000000"/>
                </a:solidFill>
                <a:latin typeface="Lato"/>
              </a:rPr>
              <a:t>Para isso, abra o arquivo e localize o seguinte trecho de código dentro dele: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150122"/>
            <a:ext cx="16230600" cy="4483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640"/>
              </a:lnSpc>
            </a:pPr>
            <a:r>
              <a:rPr lang="en-US" sz="2600" spc="260">
                <a:solidFill>
                  <a:srgbClr val="000000"/>
                </a:solidFill>
                <a:latin typeface="Lato"/>
              </a:rPr>
              <a:t>Altere para o seguinte: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5361560" y="2217060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-1309" y="1309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9558715" y="2393303"/>
            <a:ext cx="3619720" cy="6461118"/>
          </a:xfrm>
          <a:custGeom>
            <a:avLst/>
            <a:gdLst/>
            <a:ahLst/>
            <a:cxnLst/>
            <a:rect r="r" b="b" t="t" l="l"/>
            <a:pathLst>
              <a:path h="6461118" w="3619720">
                <a:moveTo>
                  <a:pt x="0" y="0"/>
                </a:moveTo>
                <a:lnTo>
                  <a:pt x="3619720" y="0"/>
                </a:lnTo>
                <a:lnTo>
                  <a:pt x="3619720" y="6461118"/>
                </a:lnTo>
                <a:lnTo>
                  <a:pt x="0" y="646111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3281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2540447"/>
            <a:ext cx="7225298" cy="18079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826"/>
              </a:lnSpc>
            </a:pPr>
            <a:r>
              <a:rPr lang="en-US" sz="3447" spc="344">
                <a:solidFill>
                  <a:srgbClr val="000000"/>
                </a:solidFill>
                <a:latin typeface="Lato"/>
              </a:rPr>
              <a:t>Após executar o app, o resultado deve se parecer com isso: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16086" y="379832"/>
            <a:ext cx="8855829" cy="895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300"/>
              </a:lnSpc>
            </a:pPr>
            <a:r>
              <a:rPr lang="en-US" sz="6000" spc="300">
                <a:solidFill>
                  <a:srgbClr val="2B4A9D"/>
                </a:solidFill>
                <a:latin typeface="Poppins Ultra-Bold"/>
              </a:rPr>
              <a:t>Column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884451" y="9075419"/>
            <a:ext cx="4968247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spc="210">
                <a:solidFill>
                  <a:srgbClr val="000000"/>
                </a:solidFill>
                <a:latin typeface="Lato"/>
              </a:rPr>
              <a:t>Figura 06 - Execução column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DAF-XfFka0w</dc:identifier>
  <dcterms:modified xsi:type="dcterms:W3CDTF">2011-08-01T06:04:30Z</dcterms:modified>
  <cp:revision>1</cp:revision>
  <dc:title>Aula</dc:title>
</cp:coreProperties>
</file>

<file path=docProps/thumbnail.jpeg>
</file>